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1489" r:id="rId2"/>
    <p:sldId id="1524" r:id="rId3"/>
    <p:sldId id="1532" r:id="rId4"/>
    <p:sldId id="1505" r:id="rId5"/>
    <p:sldId id="1529" r:id="rId6"/>
    <p:sldId id="1497" r:id="rId7"/>
    <p:sldId id="1527" r:id="rId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970"/>
    <a:srgbClr val="FFDEF0"/>
    <a:srgbClr val="F25628"/>
    <a:srgbClr val="FFB4C3"/>
    <a:srgbClr val="F156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40"/>
    <p:restoredTop sz="69116"/>
  </p:normalViewPr>
  <p:slideViewPr>
    <p:cSldViewPr snapToGrid="0" snapToObjects="1">
      <p:cViewPr varScale="1">
        <p:scale>
          <a:sx n="76" d="100"/>
          <a:sy n="76" d="100"/>
        </p:scale>
        <p:origin x="15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notesMaster" Target="notesMasters/notesMaster1.xml" /><Relationship Id="rId14" Type="http://schemas.microsoft.com/office/2016/11/relationships/changesInfo" Target="changesInfos/changesInfo1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大輝 藤田" userId="b5f3827c856df516" providerId="LiveId" clId="{B7D0BD12-7EDB-46A9-82BA-367428AB449F}"/>
    <pc:docChg chg="custSel addSld modSld">
      <pc:chgData name="大輝 藤田" userId="b5f3827c856df516" providerId="LiveId" clId="{B7D0BD12-7EDB-46A9-82BA-367428AB449F}" dt="2024-05-19T15:29:11.045" v="56"/>
      <pc:docMkLst>
        <pc:docMk/>
      </pc:docMkLst>
      <pc:sldChg chg="addSp delSp modSp mod">
        <pc:chgData name="大輝 藤田" userId="b5f3827c856df516" providerId="LiveId" clId="{B7D0BD12-7EDB-46A9-82BA-367428AB449F}" dt="2024-05-19T15:28:28.312" v="53" actId="1076"/>
        <pc:sldMkLst>
          <pc:docMk/>
          <pc:sldMk cId="1403653267" sldId="1489"/>
        </pc:sldMkLst>
        <pc:spChg chg="mod">
          <ac:chgData name="大輝 藤田" userId="b5f3827c856df516" providerId="LiveId" clId="{B7D0BD12-7EDB-46A9-82BA-367428AB449F}" dt="2024-05-19T15:27:16.837" v="47" actId="20577"/>
          <ac:spMkLst>
            <pc:docMk/>
            <pc:sldMk cId="1403653267" sldId="1489"/>
            <ac:spMk id="4" creationId="{6DBFF386-7FAA-1F4D-86CC-B437AA1AEBBE}"/>
          </ac:spMkLst>
        </pc:spChg>
        <pc:picChg chg="del">
          <ac:chgData name="大輝 藤田" userId="b5f3827c856df516" providerId="LiveId" clId="{B7D0BD12-7EDB-46A9-82BA-367428AB449F}" dt="2024-05-19T15:28:04.859" v="48" actId="478"/>
          <ac:picMkLst>
            <pc:docMk/>
            <pc:sldMk cId="1403653267" sldId="1489"/>
            <ac:picMk id="8" creationId="{BBEF3705-331C-B342-8D1D-3280BB73AA64}"/>
          </ac:picMkLst>
        </pc:picChg>
        <pc:picChg chg="add mod">
          <ac:chgData name="大輝 藤田" userId="b5f3827c856df516" providerId="LiveId" clId="{B7D0BD12-7EDB-46A9-82BA-367428AB449F}" dt="2024-05-19T15:28:28.312" v="53" actId="1076"/>
          <ac:picMkLst>
            <pc:docMk/>
            <pc:sldMk cId="1403653267" sldId="1489"/>
            <ac:picMk id="11" creationId="{D92E46E7-F705-3962-D504-304A157C91ED}"/>
          </ac:picMkLst>
        </pc:picChg>
      </pc:sldChg>
      <pc:sldChg chg="add">
        <pc:chgData name="大輝 藤田" userId="b5f3827c856df516" providerId="LiveId" clId="{B7D0BD12-7EDB-46A9-82BA-367428AB449F}" dt="2024-05-19T15:28:56.862" v="54"/>
        <pc:sldMkLst>
          <pc:docMk/>
          <pc:sldMk cId="458978319" sldId="1501"/>
        </pc:sldMkLst>
      </pc:sldChg>
      <pc:sldChg chg="add">
        <pc:chgData name="大輝 藤田" userId="b5f3827c856df516" providerId="LiveId" clId="{B7D0BD12-7EDB-46A9-82BA-367428AB449F}" dt="2024-05-19T15:29:04.096" v="55"/>
        <pc:sldMkLst>
          <pc:docMk/>
          <pc:sldMk cId="1066858004" sldId="1529"/>
        </pc:sldMkLst>
      </pc:sldChg>
      <pc:sldChg chg="add">
        <pc:chgData name="大輝 藤田" userId="b5f3827c856df516" providerId="LiveId" clId="{B7D0BD12-7EDB-46A9-82BA-367428AB449F}" dt="2024-05-19T15:29:11.045" v="56"/>
        <pc:sldMkLst>
          <pc:docMk/>
          <pc:sldMk cId="1511653752" sldId="1531"/>
        </pc:sldMkLst>
      </pc:sldChg>
    </pc:docChg>
  </pc:docChgLst>
  <pc:docChgLst>
    <pc:chgData name="大輝 藤田" userId="b5f3827c856df516" providerId="LiveId" clId="{75D6B94C-DC11-4F2B-90FF-100375B72F91}"/>
    <pc:docChg chg="modSld">
      <pc:chgData name="大輝 藤田" userId="b5f3827c856df516" providerId="LiveId" clId="{75D6B94C-DC11-4F2B-90FF-100375B72F91}" dt="2024-05-19T14:14:43.735" v="53" actId="20577"/>
      <pc:docMkLst>
        <pc:docMk/>
      </pc:docMkLst>
      <pc:sldChg chg="modNotesTx">
        <pc:chgData name="大輝 藤田" userId="b5f3827c856df516" providerId="LiveId" clId="{75D6B94C-DC11-4F2B-90FF-100375B72F91}" dt="2024-05-19T14:14:43.735" v="53" actId="20577"/>
        <pc:sldMkLst>
          <pc:docMk/>
          <pc:sldMk cId="1991539298" sldId="148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75F71-739E-2A4F-BBD9-56E534122CCE}" type="datetimeFigureOut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D967A-CA04-AB45-9E49-D1C4F4DA5B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1660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D967A-CA04-AB45-9E49-D1C4F4DA5B0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2006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D967A-CA04-AB45-9E49-D1C4F4DA5B0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374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K</a:t>
            </a:r>
            <a:r>
              <a:rPr kumimoji="1" lang="ja-JP" altLang="en-US" dirty="0"/>
              <a:t>さんは、愛読している人気の連載マンガを撮影して動画サイトに投稿。</a:t>
            </a:r>
          </a:p>
          <a:p>
            <a:r>
              <a:rPr kumimoji="1" lang="ja-JP" altLang="en-US" dirty="0"/>
              <a:t>それを</a:t>
            </a:r>
            <a:r>
              <a:rPr kumimoji="1" lang="en-US" altLang="ja-JP" dirty="0"/>
              <a:t>SNS</a:t>
            </a:r>
            <a:r>
              <a:rPr kumimoji="1" lang="ja-JP" altLang="en-US" dirty="0"/>
              <a:t>でつぶやくと、多くの人が視聴し、感謝のコメントももらいました。</a:t>
            </a:r>
          </a:p>
          <a:p>
            <a:endParaRPr kumimoji="1" lang="ja-JP" altLang="en-US" dirty="0"/>
          </a:p>
          <a:p>
            <a:r>
              <a:rPr kumimoji="1" lang="ja-JP" altLang="en-US" dirty="0"/>
              <a:t>動画サイトの運営側から警告をうけましたが、</a:t>
            </a:r>
          </a:p>
          <a:p>
            <a:r>
              <a:rPr kumimoji="1" lang="ja-JP" altLang="en-US" dirty="0"/>
              <a:t>好評なのでそのまま投稿を続けていたところ、</a:t>
            </a:r>
          </a:p>
          <a:p>
            <a:r>
              <a:rPr kumimoji="1" lang="en-US" altLang="ja-JP" dirty="0"/>
              <a:t>K</a:t>
            </a:r>
            <a:r>
              <a:rPr kumimoji="1" lang="ja-JP" altLang="en-US" dirty="0"/>
              <a:t>さんは著作権法違反容疑で逮捕されました。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D967A-CA04-AB45-9E49-D1C4F4DA5B09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4658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D967A-CA04-AB45-9E49-D1C4F4DA5B09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4027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188FAF-716B-544E-8FEC-7517D17F0B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i="0">
                <a:solidFill>
                  <a:schemeClr val="bg2">
                    <a:lumMod val="25000"/>
                  </a:schemeClr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65C3C6C-375F-EB4F-A918-26E7102CB1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4DA27F5-870F-1748-B530-469700C56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2957-FD83-3D47-B4C0-0813AAC286E8}" type="datetime1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3BCB7F6-45A6-D14B-B3C5-E99B7B990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702CE22-E8FD-5B47-9CE5-36844E05F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E5FB3-C5C1-2A4F-9B8C-ADF17739F8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3148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B06ACE-8BF7-4F4D-97E3-430702995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34B03C7-DE3D-A544-B648-8D08F510A8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C3CE344-84F3-7940-8929-5F2B48B6B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AD58-4A1B-8A41-B199-BFA7A1A823B6}" type="datetime1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C37DE81-7FCA-AC4F-8C60-76D065881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7D3585A-C28D-BB41-B24B-C4551C0CA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E5FB3-C5C1-2A4F-9B8C-ADF17739F8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2179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07B2BE9-3CE5-A44A-93C0-490CBB20AF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BF15492-0D00-384A-93CD-0EA370FD28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B32176-AA43-7F48-999B-560DCE5E4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6AC48-92B2-7C4B-83D5-B33C69B6DAB6}" type="datetime1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515BE52-8AD8-1A40-A2D2-B7A152367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3847990-1070-8448-B524-E93999148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E5FB3-C5C1-2A4F-9B8C-ADF17739F8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5581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FAE8CDD-3739-2047-91DC-2953D55B3B73}"/>
              </a:ext>
            </a:extLst>
          </p:cNvPr>
          <p:cNvSpPr/>
          <p:nvPr userDrawn="1"/>
        </p:nvSpPr>
        <p:spPr>
          <a:xfrm>
            <a:off x="0" y="1960"/>
            <a:ext cx="12192000" cy="10124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7D677BE7-85AC-F148-AF8F-8E3B7C582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150"/>
            <a:ext cx="10515600" cy="791322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2">
                    <a:lumMod val="25000"/>
                  </a:schemeClr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0A76BD4-FBAA-5E42-AEA5-EAD8C5309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6604"/>
            <a:ext cx="10515600" cy="498036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95D0D7F-A1B6-4C44-919A-56EF09970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6C83-65CA-624D-A744-E7682935CCC4}" type="datetime1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C12A4CC-B24E-E144-8EA7-DBE5C1059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187E76-5B8F-974A-AF9A-33BD7616C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1AB0A-4D78-024F-8175-871A9758009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86788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915631-8005-B54A-8281-8D40A33ED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882900"/>
            <a:ext cx="10515600" cy="2124869"/>
          </a:xfrm>
        </p:spPr>
        <p:txBody>
          <a:bodyPr anchor="ctr"/>
          <a:lstStyle>
            <a:lvl1pPr algn="ctr">
              <a:defRPr sz="6000" b="1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4B2F8B-68EF-184D-8CA1-77D25950C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A6F5-29AB-D941-B437-D1BE71ED266D}" type="datetime1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9224E15-1C76-E64F-BE29-9E5AEB7AA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A8E7BF8-29C2-C344-93B0-734124E85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E5FB3-C5C1-2A4F-9B8C-ADF17739F8D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9817B46E-0454-7445-9217-3E87264ED2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850" y="1381919"/>
            <a:ext cx="10515600" cy="1441449"/>
          </a:xfrm>
        </p:spPr>
        <p:txBody>
          <a:bodyPr anchor="ctr">
            <a:noAutofit/>
          </a:bodyPr>
          <a:lstStyle>
            <a:lvl1pPr marL="0" indent="0" algn="ctr">
              <a:buNone/>
              <a:defRPr sz="9600" b="1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/>
              <a:t>テキスト</a:t>
            </a:r>
          </a:p>
        </p:txBody>
      </p:sp>
    </p:spTree>
    <p:extLst>
      <p:ext uri="{BB962C8B-B14F-4D97-AF65-F5344CB8AC3E}">
        <p14:creationId xmlns:p14="http://schemas.microsoft.com/office/powerpoint/2010/main" val="4282007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B57B29-62F2-BB49-A1A5-D246A0D72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3B6BA1B-13EE-6240-9B61-3EABCB0BA9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C7621DA-2E95-2E4C-811A-76EC47D3D4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2DDAC3F-480A-7840-81BF-6F9A6A508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A594-1A19-DB45-89C8-44E5EDFC76C1}" type="datetime1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9516662-0054-664D-9656-14DAE7BA1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3D1180D-3821-BE46-9646-40D2D596D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E5FB3-C5C1-2A4F-9B8C-ADF17739F8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2251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8BDD7B-1184-3549-B85A-7892406F2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BBF5282-E3D7-244E-8A10-40E0C77949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13D3A41-D21D-C64D-976B-929D7C843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0A4EDE0-4FD0-8240-84C6-A622817FEA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3807F27-62B4-8E4D-90AA-EC632CB66F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E3098C5-F36B-724A-9366-27EC6CA2B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7728-B30F-2141-8197-0C96EA60B3D1}" type="datetime1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12D2F16-BEC1-5749-837E-E265823FE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66321E8-9D40-AB4F-915A-471FF7256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E5FB3-C5C1-2A4F-9B8C-ADF17739F8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7677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40C75C-FFBD-5544-B664-FE07199A6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0CC275E-00CF-964C-957A-758E468D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A124-897F-594F-8861-090E54F1FCF1}" type="datetime1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C401FCD-0CEB-3B46-9C85-AB81C26D8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94830E6-20D6-5843-82BD-04B25A23F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E5FB3-C5C1-2A4F-9B8C-ADF17739F8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6904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B4CC185-7E23-DE4D-A2DA-4A1F9C5DA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D1503-A2D1-2D43-87C4-8C1C4F1FA6BF}" type="datetime1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99A01A2-86E5-5E43-AEF5-02C64D318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1218FD3-8223-2D42-AEE8-DDB55F789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E5FB3-C5C1-2A4F-9B8C-ADF17739F8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8999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EDEB63-9182-2248-9D15-764FEA2C7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281EDE0-1F97-0841-8BC0-5A9D21B06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D96703D-903A-2A43-AFF8-2E975DF67B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EF23808-C1F3-2845-BBD2-26374019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82F1-5611-6B43-A6CF-2CD9BA7C5193}" type="datetime1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3B553D6-A4C3-5540-AD87-39779ADED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0A04BF9-7634-F446-BD52-D0A6800A0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E5FB3-C5C1-2A4F-9B8C-ADF17739F8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8153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FA258E-A05E-154A-9DDF-9114E83AA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894BF22-E674-254E-96CA-88EACDC4C0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080E4A5-974A-2346-9B44-CB49D9D38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E056995-B125-BF45-A2CB-062900FA5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AA4C-ED94-6846-A654-B4EFF8956DB7}" type="datetime1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9A4CACE-823D-EA43-9567-607D0A989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81CF795-23F0-2240-8029-154FB00DC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E5FB3-C5C1-2A4F-9B8C-ADF17739F8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8069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5154B98-5020-6C47-924F-7DBECF851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F0F2319-A75A-8944-BB97-EA44FC97E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998DBCA-C2E6-974D-B7D5-9C380602AA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A7873-9662-D344-89A6-3B95C87B8D4E}" type="datetime1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C0FB64B-F7F2-AD42-9614-8B17DE8FBF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2784EE-3243-B143-BFA1-7626216BE1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E5FB3-C5C1-2A4F-9B8C-ADF17739F8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1342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A987A9A-64B8-7145-8B65-FCCE561C1F35}"/>
              </a:ext>
            </a:extLst>
          </p:cNvPr>
          <p:cNvSpPr/>
          <p:nvPr/>
        </p:nvSpPr>
        <p:spPr>
          <a:xfrm>
            <a:off x="-2" y="-5385"/>
            <a:ext cx="12191999" cy="6858000"/>
          </a:xfrm>
          <a:prstGeom prst="rect">
            <a:avLst/>
          </a:prstGeom>
          <a:gradFill>
            <a:gsLst>
              <a:gs pos="100000">
                <a:srgbClr val="2777BD"/>
              </a:gs>
              <a:gs pos="0">
                <a:srgbClr val="359DD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40249A2-FF2C-0243-87E4-A07B8815AFE2}"/>
              </a:ext>
            </a:extLst>
          </p:cNvPr>
          <p:cNvSpPr/>
          <p:nvPr/>
        </p:nvSpPr>
        <p:spPr>
          <a:xfrm>
            <a:off x="0" y="5385"/>
            <a:ext cx="12192000" cy="6868768"/>
          </a:xfrm>
          <a:prstGeom prst="rect">
            <a:avLst/>
          </a:prstGeom>
          <a:gradFill flip="none" rotWithShape="1">
            <a:gsLst>
              <a:gs pos="0">
                <a:srgbClr val="FF5970"/>
              </a:gs>
              <a:gs pos="100000">
                <a:srgbClr val="F15628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825FC7B-A1A8-EB42-802E-7090F25B9ED5}"/>
              </a:ext>
            </a:extLst>
          </p:cNvPr>
          <p:cNvSpPr/>
          <p:nvPr/>
        </p:nvSpPr>
        <p:spPr>
          <a:xfrm>
            <a:off x="-1" y="887230"/>
            <a:ext cx="12191999" cy="507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>
            <a:extLst>
              <a:ext uri="{FF2B5EF4-FFF2-40B4-BE49-F238E27FC236}">
                <a16:creationId xmlns:a16="http://schemas.microsoft.com/office/drawing/2014/main" id="{485E76E5-2EFF-FA43-BCCA-FCAD86D6291D}"/>
              </a:ext>
            </a:extLst>
          </p:cNvPr>
          <p:cNvSpPr/>
          <p:nvPr/>
        </p:nvSpPr>
        <p:spPr>
          <a:xfrm>
            <a:off x="757351" y="1505492"/>
            <a:ext cx="3266009" cy="565715"/>
          </a:xfrm>
          <a:prstGeom prst="roundRect">
            <a:avLst>
              <a:gd name="adj" fmla="val 50000"/>
            </a:avLst>
          </a:prstGeom>
          <a:solidFill>
            <a:srgbClr val="FF59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ja-JP" altLang="en-US" sz="2000" b="1" dirty="0">
                <a:solidFill>
                  <a:schemeClr val="bg1"/>
                </a:solidFill>
              </a:rPr>
              <a:t>啓発資料</a:t>
            </a:r>
            <a:endParaRPr lang="en-US" altLang="ja-JP" sz="2000" b="1" dirty="0">
              <a:solidFill>
                <a:schemeClr val="bg1"/>
              </a:solidFill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0B6394D-04D4-B346-A9AA-6D60A915DF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311" y="4689363"/>
            <a:ext cx="2900144" cy="355268"/>
          </a:xfrm>
          <a:prstGeom prst="rect">
            <a:avLst/>
          </a:prstGeom>
        </p:spPr>
      </p:pic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FA60D37-B977-8B4D-A4A5-CD5F1FC88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E5FB3-C5C1-2A4F-9B8C-ADF17739F8DF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6DBFF386-7FAA-1F4D-86CC-B437AA1AEBBE}"/>
              </a:ext>
            </a:extLst>
          </p:cNvPr>
          <p:cNvSpPr txBox="1">
            <a:spLocks/>
          </p:cNvSpPr>
          <p:nvPr/>
        </p:nvSpPr>
        <p:spPr>
          <a:xfrm>
            <a:off x="757351" y="2283920"/>
            <a:ext cx="7119322" cy="238760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b="1" dirty="0">
                <a:solidFill>
                  <a:schemeClr val="bg2">
                    <a:lumMod val="25000"/>
                  </a:schemeClr>
                </a:solidFill>
                <a:latin typeface="+mn-ea"/>
                <a:ea typeface="+mn-ea"/>
              </a:rPr>
              <a:t>肖像権と著作権</a:t>
            </a:r>
            <a:endParaRPr lang="ja-JP" altLang="en-US" sz="4000" b="1" dirty="0">
              <a:solidFill>
                <a:srgbClr val="FF5970"/>
              </a:solidFill>
              <a:latin typeface="+mn-ea"/>
              <a:ea typeface="+mn-ea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D92E46E7-F705-3962-D504-304A157C91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5769" y="1055538"/>
            <a:ext cx="5976430" cy="485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653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412E9FC-7618-2742-8DBA-A791F7BDBD66}"/>
              </a:ext>
            </a:extLst>
          </p:cNvPr>
          <p:cNvSpPr/>
          <p:nvPr/>
        </p:nvSpPr>
        <p:spPr>
          <a:xfrm>
            <a:off x="838200" y="1071724"/>
            <a:ext cx="10515600" cy="528462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4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友人との写真を撮ってスマートフォンの待ち受けにする、</a:t>
            </a:r>
            <a:endParaRPr lang="en-US" altLang="ja-JP" sz="2400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4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写真を</a:t>
            </a:r>
            <a:r>
              <a:rPr lang="en-US" altLang="ja-JP" sz="24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SNS</a:t>
            </a:r>
            <a:r>
              <a:rPr lang="ja-JP" altLang="en-US" sz="24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やブログにアップロードするなどを</a:t>
            </a:r>
            <a:endParaRPr lang="en-US" altLang="ja-JP" sz="2400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4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行っている方がいるかと思います。</a:t>
            </a:r>
            <a:endParaRPr lang="en-US" altLang="ja-JP" sz="2400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ja-JP" altLang="en-US" sz="2400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4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その行動は他人の権利を侵害していないでしょうか？</a:t>
            </a:r>
          </a:p>
          <a:p>
            <a:pPr>
              <a:lnSpc>
                <a:spcPct val="150000"/>
              </a:lnSpc>
            </a:pPr>
            <a:r>
              <a:rPr lang="ja-JP" altLang="en-US" sz="2400" b="1" dirty="0">
                <a:solidFill>
                  <a:srgbClr val="FF5970"/>
                </a:solidFill>
                <a:latin typeface="+mn-ea"/>
              </a:rPr>
              <a:t>法律やルールがあり禁止されていること</a:t>
            </a:r>
            <a:r>
              <a:rPr lang="ja-JP" altLang="en-US" sz="24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があります。</a:t>
            </a:r>
          </a:p>
          <a:p>
            <a:pPr>
              <a:lnSpc>
                <a:spcPct val="150000"/>
              </a:lnSpc>
            </a:pPr>
            <a:r>
              <a:rPr lang="ja-JP" altLang="en-US" sz="24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悪意はなくとも、知らずに行っていることで</a:t>
            </a:r>
            <a:endParaRPr lang="en-US" altLang="ja-JP" sz="2400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400" b="1" dirty="0">
                <a:solidFill>
                  <a:srgbClr val="FF5970"/>
                </a:solidFill>
                <a:latin typeface="+mn-ea"/>
              </a:rPr>
              <a:t>他人を危険にさらしたり迷惑をかけたりする</a:t>
            </a:r>
            <a:r>
              <a:rPr lang="ja-JP" altLang="en-US" sz="24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ことがあります。</a:t>
            </a:r>
            <a:endParaRPr lang="en-US" altLang="ja-JP" sz="2800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E54B271-4D84-B7CC-D87C-F7EF12878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6662" y="1650999"/>
            <a:ext cx="3271076" cy="3360695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AB3E8ED-82CE-C544-A142-E46EC7557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普段行っていることは権利を侵害していない？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47EECE0-27BE-CA47-9759-8FFD02FD0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AB0A-4D78-024F-8175-871A9758009D}" type="slidenum">
              <a:rPr lang="ja-JP" altLang="en-US" smtClean="0"/>
              <a:pPr/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19511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>
            <a:extLst>
              <a:ext uri="{FF2B5EF4-FFF2-40B4-BE49-F238E27FC236}">
                <a16:creationId xmlns:a16="http://schemas.microsoft.com/office/drawing/2014/main" id="{094A54A2-2DED-7761-53A9-A8B8AC78D9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545" y="1559833"/>
            <a:ext cx="1440978" cy="1440978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646C8C29-8791-9145-3A9A-3B4FCD1F26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273" y="1535267"/>
            <a:ext cx="1465544" cy="1465544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9E03D7A3-F830-99D7-8917-C72BDBA196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567" y="1559833"/>
            <a:ext cx="1440978" cy="1440978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E29B4ED-4E34-F8DD-FBDE-B727AEFBA5E2}"/>
              </a:ext>
            </a:extLst>
          </p:cNvPr>
          <p:cNvSpPr txBox="1"/>
          <p:nvPr/>
        </p:nvSpPr>
        <p:spPr>
          <a:xfrm>
            <a:off x="838200" y="3429000"/>
            <a:ext cx="3248024" cy="488201"/>
          </a:xfrm>
          <a:prstGeom prst="rect">
            <a:avLst/>
          </a:prstGeom>
          <a:solidFill>
            <a:srgbClr val="FF5970"/>
          </a:solidFill>
          <a:ln>
            <a:solidFill>
              <a:srgbClr val="FF5970"/>
            </a:solidFill>
          </a:ln>
        </p:spPr>
        <p:txBody>
          <a:bodyPr wrap="square" tIns="72000" rtlCol="0">
            <a:spAutoFit/>
          </a:bodyPr>
          <a:lstStyle/>
          <a:p>
            <a:pPr algn="ctr"/>
            <a:r>
              <a:rPr lang="ja-JP" altLang="en-US" sz="2400" b="1" dirty="0">
                <a:solidFill>
                  <a:schemeClr val="bg1"/>
                </a:solidFill>
              </a:rPr>
              <a:t>肖像権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8A337DD1-D4AA-0E38-CCC7-A6C3B881DC60}"/>
              </a:ext>
            </a:extLst>
          </p:cNvPr>
          <p:cNvSpPr txBox="1"/>
          <p:nvPr/>
        </p:nvSpPr>
        <p:spPr>
          <a:xfrm>
            <a:off x="829611" y="4217131"/>
            <a:ext cx="32566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chemeClr val="bg2">
                    <a:lumMod val="25000"/>
                  </a:schemeClr>
                </a:solidFill>
              </a:rPr>
              <a:t>勝手に自分の顔や体の写真を取られたり、その写真を公開されたりしないようにするための権利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E0AA56F-8419-5DDB-3117-79591034C9A3}"/>
              </a:ext>
            </a:extLst>
          </p:cNvPr>
          <p:cNvSpPr txBox="1"/>
          <p:nvPr/>
        </p:nvSpPr>
        <p:spPr>
          <a:xfrm>
            <a:off x="8265635" y="4217131"/>
            <a:ext cx="3074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個人情報や私生活における情報を守るための権利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CF3BA24A-190A-96D8-7639-FE3BD4AB9960}"/>
              </a:ext>
            </a:extLst>
          </p:cNvPr>
          <p:cNvSpPr txBox="1"/>
          <p:nvPr/>
        </p:nvSpPr>
        <p:spPr>
          <a:xfrm>
            <a:off x="4547623" y="4217131"/>
            <a:ext cx="30748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自身の作品である「著作物」に対して創作した人が有する権利</a:t>
            </a:r>
            <a:endParaRPr lang="en-US" altLang="ja-JP" sz="2000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03CC9B25-3871-E283-8F26-002149DAB4DB}"/>
              </a:ext>
            </a:extLst>
          </p:cNvPr>
          <p:cNvSpPr txBox="1"/>
          <p:nvPr/>
        </p:nvSpPr>
        <p:spPr>
          <a:xfrm>
            <a:off x="4562872" y="3429000"/>
            <a:ext cx="3066256" cy="488201"/>
          </a:xfrm>
          <a:prstGeom prst="rect">
            <a:avLst/>
          </a:prstGeom>
          <a:solidFill>
            <a:srgbClr val="FF5970"/>
          </a:solidFill>
          <a:ln>
            <a:solidFill>
              <a:srgbClr val="FF5970"/>
            </a:solidFill>
          </a:ln>
        </p:spPr>
        <p:txBody>
          <a:bodyPr wrap="square" tIns="72000" rtlCol="0">
            <a:spAutoFit/>
          </a:bodyPr>
          <a:lstStyle/>
          <a:p>
            <a:pPr algn="ctr"/>
            <a:r>
              <a:rPr lang="ja-JP" altLang="en-US" sz="2400" b="1" dirty="0">
                <a:solidFill>
                  <a:schemeClr val="bg1"/>
                </a:solidFill>
              </a:rPr>
              <a:t>著作権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C0EBD63C-58D6-FA8F-D741-C67307B1C846}"/>
              </a:ext>
            </a:extLst>
          </p:cNvPr>
          <p:cNvSpPr txBox="1"/>
          <p:nvPr/>
        </p:nvSpPr>
        <p:spPr>
          <a:xfrm>
            <a:off x="8287544" y="3429000"/>
            <a:ext cx="3066256" cy="488201"/>
          </a:xfrm>
          <a:prstGeom prst="rect">
            <a:avLst/>
          </a:prstGeom>
          <a:solidFill>
            <a:srgbClr val="FF5970"/>
          </a:solidFill>
          <a:ln>
            <a:solidFill>
              <a:srgbClr val="FF5970"/>
            </a:solidFill>
          </a:ln>
        </p:spPr>
        <p:txBody>
          <a:bodyPr wrap="square" tIns="72000" rtlCol="0">
            <a:spAutoFit/>
          </a:bodyPr>
          <a:lstStyle/>
          <a:p>
            <a:pPr algn="ctr"/>
            <a:r>
              <a:rPr lang="ja-JP" altLang="en-US" sz="2400" b="1" dirty="0">
                <a:solidFill>
                  <a:schemeClr val="bg1"/>
                </a:solidFill>
              </a:rPr>
              <a:t>プライバシー権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47EECE0-27BE-CA47-9759-8FFD02FD0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AB0A-4D78-024F-8175-871A9758009D}" type="slidenum">
              <a:rPr lang="ja-JP" altLang="en-US" smtClean="0"/>
              <a:pPr/>
              <a:t>3</a:t>
            </a:fld>
            <a:endParaRPr lang="ja-JP" altLang="en-US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8F61C74-BDB1-86F5-6FBA-202910E4C7D6}"/>
              </a:ext>
            </a:extLst>
          </p:cNvPr>
          <p:cNvGrpSpPr/>
          <p:nvPr/>
        </p:nvGrpSpPr>
        <p:grpSpPr>
          <a:xfrm>
            <a:off x="-1" y="-30764"/>
            <a:ext cx="12192000" cy="1012453"/>
            <a:chOff x="-1" y="-30764"/>
            <a:chExt cx="12192000" cy="1012453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01176B3E-A249-5FA7-FB8C-93BCDD2D0A45}"/>
                </a:ext>
              </a:extLst>
            </p:cNvPr>
            <p:cNvSpPr/>
            <p:nvPr/>
          </p:nvSpPr>
          <p:spPr>
            <a:xfrm>
              <a:off x="-1" y="-30764"/>
              <a:ext cx="12192000" cy="101245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タイトル 1">
              <a:extLst>
                <a:ext uri="{FF2B5EF4-FFF2-40B4-BE49-F238E27FC236}">
                  <a16:creationId xmlns:a16="http://schemas.microsoft.com/office/drawing/2014/main" id="{21D3E7EA-A89E-2AB2-6EAB-8DCFD260F880}"/>
                </a:ext>
              </a:extLst>
            </p:cNvPr>
            <p:cNvSpPr txBox="1">
              <a:spLocks/>
            </p:cNvSpPr>
            <p:nvPr/>
          </p:nvSpPr>
          <p:spPr>
            <a:xfrm>
              <a:off x="838199" y="136525"/>
              <a:ext cx="10515600" cy="79132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3200" b="1" kern="1200">
                  <a:solidFill>
                    <a:schemeClr val="bg2">
                      <a:lumMod val="25000"/>
                    </a:schemeClr>
                  </a:solidFill>
                  <a:latin typeface="+mn-ea"/>
                  <a:ea typeface="+mn-ea"/>
                  <a:cs typeface="+mj-cs"/>
                </a:defRPr>
              </a:lvl1pPr>
            </a:lstStyle>
            <a:p>
              <a:r>
                <a:rPr lang="ja-JP" altLang="en-US" dirty="0"/>
                <a:t>権利の種類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741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47EECE0-27BE-CA47-9759-8FFD02FD0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AB0A-4D78-024F-8175-871A9758009D}" type="slidenum">
              <a:rPr lang="ja-JP" altLang="en-US" smtClean="0"/>
              <a:pPr/>
              <a:t>4</a:t>
            </a:fld>
            <a:endParaRPr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AE896BE-EAA0-2B45-BCD3-BF96952EE32A}"/>
              </a:ext>
            </a:extLst>
          </p:cNvPr>
          <p:cNvSpPr/>
          <p:nvPr/>
        </p:nvSpPr>
        <p:spPr>
          <a:xfrm>
            <a:off x="838200" y="5296351"/>
            <a:ext cx="10515600" cy="880612"/>
          </a:xfrm>
          <a:prstGeom prst="rect">
            <a:avLst/>
          </a:prstGeom>
          <a:gradFill>
            <a:gsLst>
              <a:gs pos="0">
                <a:srgbClr val="FF5970"/>
              </a:gs>
              <a:gs pos="100000">
                <a:srgbClr val="F15628"/>
              </a:gs>
            </a:gsLst>
            <a:lin ang="2700000" scaled="1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+mn-ea"/>
              </a:rPr>
              <a:t>作者の権利を侵害してしまった</a:t>
            </a:r>
            <a:endParaRPr lang="en-US" altLang="ja-JP" sz="4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スライド番号プレースホルダー 6">
            <a:extLst>
              <a:ext uri="{FF2B5EF4-FFF2-40B4-BE49-F238E27FC236}">
                <a16:creationId xmlns:a16="http://schemas.microsoft.com/office/drawing/2014/main" id="{DDD850C2-F88F-6E4B-B0E1-B4B2C87790A7}"/>
              </a:ext>
            </a:extLst>
          </p:cNvPr>
          <p:cNvSpPr txBox="1">
            <a:spLocks/>
          </p:cNvSpPr>
          <p:nvPr/>
        </p:nvSpPr>
        <p:spPr>
          <a:xfrm>
            <a:off x="838201" y="63600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/>
              <a:t>引用：総務省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5B1FC9E-7C48-A449-93B2-763912DFDBCE}"/>
              </a:ext>
            </a:extLst>
          </p:cNvPr>
          <p:cNvSpPr/>
          <p:nvPr/>
        </p:nvSpPr>
        <p:spPr>
          <a:xfrm>
            <a:off x="1200098" y="1148978"/>
            <a:ext cx="4298189" cy="816670"/>
          </a:xfrm>
          <a:prstGeom prst="rect">
            <a:avLst/>
          </a:prstGeom>
          <a:solidFill>
            <a:srgbClr val="FF5970"/>
          </a:solidFill>
          <a:ln w="38100">
            <a:solidFill>
              <a:srgbClr val="FF5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schemeClr val="bg1"/>
                </a:solidFill>
                <a:latin typeface="+mn-ea"/>
              </a:rPr>
              <a:t>漫画を撮影し動画サイトに</a:t>
            </a:r>
            <a:endParaRPr lang="en-US" altLang="ja-JP" sz="2000" b="1" dirty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ja-JP" altLang="en-US" sz="2000" b="1" dirty="0">
                <a:solidFill>
                  <a:schemeClr val="bg1"/>
                </a:solidFill>
                <a:latin typeface="+mn-ea"/>
              </a:rPr>
              <a:t>アップロード</a:t>
            </a:r>
            <a:endParaRPr lang="en-US" altLang="ja-JP" sz="2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A129B61C-C226-DB74-98B6-E8DAECD30C61}"/>
              </a:ext>
            </a:extLst>
          </p:cNvPr>
          <p:cNvGrpSpPr/>
          <p:nvPr/>
        </p:nvGrpSpPr>
        <p:grpSpPr>
          <a:xfrm>
            <a:off x="-1" y="-30764"/>
            <a:ext cx="12192000" cy="1012453"/>
            <a:chOff x="-1" y="-30764"/>
            <a:chExt cx="12192000" cy="1012453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37D1AAE0-D559-98C5-9E09-1C2C94E4F92B}"/>
                </a:ext>
              </a:extLst>
            </p:cNvPr>
            <p:cNvSpPr/>
            <p:nvPr/>
          </p:nvSpPr>
          <p:spPr>
            <a:xfrm>
              <a:off x="-1" y="-30764"/>
              <a:ext cx="12192000" cy="101245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タイトル 1">
              <a:extLst>
                <a:ext uri="{FF2B5EF4-FFF2-40B4-BE49-F238E27FC236}">
                  <a16:creationId xmlns:a16="http://schemas.microsoft.com/office/drawing/2014/main" id="{30C4F931-AC92-F6ED-F92E-EB551969E7AD}"/>
                </a:ext>
              </a:extLst>
            </p:cNvPr>
            <p:cNvSpPr txBox="1">
              <a:spLocks/>
            </p:cNvSpPr>
            <p:nvPr/>
          </p:nvSpPr>
          <p:spPr>
            <a:xfrm>
              <a:off x="838199" y="136525"/>
              <a:ext cx="10515600" cy="79132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3200" b="1" kern="1200">
                  <a:solidFill>
                    <a:schemeClr val="bg2">
                      <a:lumMod val="25000"/>
                    </a:schemeClr>
                  </a:solidFill>
                  <a:latin typeface="+mn-ea"/>
                  <a:ea typeface="+mn-ea"/>
                  <a:cs typeface="+mj-cs"/>
                </a:defRPr>
              </a:lvl1pPr>
            </a:lstStyle>
            <a:p>
              <a:r>
                <a:rPr lang="ja-JP" altLang="en-US" dirty="0"/>
                <a:t>写真を送って事件に巻き込まれる危険性</a:t>
              </a:r>
            </a:p>
          </p:txBody>
        </p:sp>
      </p:grpSp>
      <p:pic>
        <p:nvPicPr>
          <p:cNvPr id="9" name="図 8">
            <a:extLst>
              <a:ext uri="{FF2B5EF4-FFF2-40B4-BE49-F238E27FC236}">
                <a16:creationId xmlns:a16="http://schemas.microsoft.com/office/drawing/2014/main" id="{8E1CBF3E-8D0B-71E2-C009-ECCBEA067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894" y="2016125"/>
            <a:ext cx="4482393" cy="313767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0DA1FF4-AA2C-64BA-BC76-C19206030D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1406" y="2108199"/>
            <a:ext cx="4482393" cy="3137675"/>
          </a:xfrm>
          <a:prstGeom prst="rect">
            <a:avLst/>
          </a:prstGeom>
        </p:spPr>
      </p:pic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A7E5520D-8DBC-0AA2-36BF-871C5EEC2CA8}"/>
              </a:ext>
            </a:extLst>
          </p:cNvPr>
          <p:cNvSpPr/>
          <p:nvPr/>
        </p:nvSpPr>
        <p:spPr>
          <a:xfrm>
            <a:off x="6514453" y="1161076"/>
            <a:ext cx="4298189" cy="804572"/>
          </a:xfrm>
          <a:prstGeom prst="rect">
            <a:avLst/>
          </a:prstGeom>
          <a:solidFill>
            <a:srgbClr val="FF5970"/>
          </a:solidFill>
          <a:ln w="38100">
            <a:solidFill>
              <a:srgbClr val="FF5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schemeClr val="bg1"/>
                </a:solidFill>
                <a:latin typeface="+mn-ea"/>
              </a:rPr>
              <a:t>著作権法違反で自宅に警察が</a:t>
            </a:r>
            <a:endParaRPr lang="en-US" altLang="ja-JP" sz="20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272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47EECE0-27BE-CA47-9759-8FFD02FD0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AB0A-4D78-024F-8175-871A9758009D}" type="slidenum">
              <a:rPr lang="ja-JP" altLang="en-US" smtClean="0"/>
              <a:pPr/>
              <a:t>5</a:t>
            </a:fld>
            <a:endParaRPr lang="ja-JP" altLang="en-US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8F61C74-BDB1-86F5-6FBA-202910E4C7D6}"/>
              </a:ext>
            </a:extLst>
          </p:cNvPr>
          <p:cNvGrpSpPr/>
          <p:nvPr/>
        </p:nvGrpSpPr>
        <p:grpSpPr>
          <a:xfrm>
            <a:off x="-1" y="-30764"/>
            <a:ext cx="12192000" cy="1012453"/>
            <a:chOff x="-1" y="-30764"/>
            <a:chExt cx="12192000" cy="1012453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01176B3E-A249-5FA7-FB8C-93BCDD2D0A45}"/>
                </a:ext>
              </a:extLst>
            </p:cNvPr>
            <p:cNvSpPr/>
            <p:nvPr/>
          </p:nvSpPr>
          <p:spPr>
            <a:xfrm>
              <a:off x="-1" y="-30764"/>
              <a:ext cx="12192000" cy="101245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タイトル 1">
              <a:extLst>
                <a:ext uri="{FF2B5EF4-FFF2-40B4-BE49-F238E27FC236}">
                  <a16:creationId xmlns:a16="http://schemas.microsoft.com/office/drawing/2014/main" id="{21D3E7EA-A89E-2AB2-6EAB-8DCFD260F880}"/>
                </a:ext>
              </a:extLst>
            </p:cNvPr>
            <p:cNvSpPr txBox="1">
              <a:spLocks/>
            </p:cNvSpPr>
            <p:nvPr/>
          </p:nvSpPr>
          <p:spPr>
            <a:xfrm>
              <a:off x="838199" y="136525"/>
              <a:ext cx="10515600" cy="79132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3200" b="1" kern="1200">
                  <a:solidFill>
                    <a:schemeClr val="bg2">
                      <a:lumMod val="25000"/>
                    </a:schemeClr>
                  </a:solidFill>
                  <a:latin typeface="+mn-ea"/>
                  <a:ea typeface="+mn-ea"/>
                  <a:cs typeface="+mj-cs"/>
                </a:defRPr>
              </a:lvl1pPr>
            </a:lstStyle>
            <a:p>
              <a:r>
                <a:rPr lang="ja-JP" altLang="en-US" dirty="0"/>
                <a:t>権利侵害の恐れがある投稿の例</a:t>
              </a:r>
            </a:p>
          </p:txBody>
        </p:sp>
      </p:grp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BF91680-3D2E-6A16-113C-285DFB1E6108}"/>
              </a:ext>
            </a:extLst>
          </p:cNvPr>
          <p:cNvSpPr/>
          <p:nvPr/>
        </p:nvSpPr>
        <p:spPr>
          <a:xfrm>
            <a:off x="345831" y="1148978"/>
            <a:ext cx="5178669" cy="556730"/>
          </a:xfrm>
          <a:prstGeom prst="rect">
            <a:avLst/>
          </a:prstGeom>
          <a:solidFill>
            <a:srgbClr val="FF5970"/>
          </a:solidFill>
          <a:ln w="38100">
            <a:solidFill>
              <a:srgbClr val="FF5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chemeClr val="bg1"/>
                </a:solidFill>
                <a:latin typeface="+mn-ea"/>
              </a:rPr>
              <a:t>①友人の写真を無断で投稿する</a:t>
            </a:r>
            <a:endParaRPr lang="en-US" altLang="ja-JP" sz="2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DB4CF037-B2F8-F906-CAE0-33D3FCDA5856}"/>
              </a:ext>
            </a:extLst>
          </p:cNvPr>
          <p:cNvSpPr/>
          <p:nvPr/>
        </p:nvSpPr>
        <p:spPr>
          <a:xfrm>
            <a:off x="6175130" y="1148978"/>
            <a:ext cx="5178669" cy="556730"/>
          </a:xfrm>
          <a:prstGeom prst="rect">
            <a:avLst/>
          </a:prstGeom>
          <a:solidFill>
            <a:srgbClr val="FF5970"/>
          </a:solidFill>
          <a:ln w="38100">
            <a:solidFill>
              <a:srgbClr val="FF5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chemeClr val="bg1"/>
                </a:solidFill>
                <a:latin typeface="+mn-ea"/>
              </a:rPr>
              <a:t>②バズっている投稿の無断転載</a:t>
            </a:r>
            <a:endParaRPr lang="en-US" altLang="ja-JP" sz="2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728ED4A-F71F-6969-4826-A8CF2A2CB524}"/>
              </a:ext>
            </a:extLst>
          </p:cNvPr>
          <p:cNvSpPr/>
          <p:nvPr/>
        </p:nvSpPr>
        <p:spPr>
          <a:xfrm>
            <a:off x="345831" y="3961157"/>
            <a:ext cx="5178669" cy="556730"/>
          </a:xfrm>
          <a:prstGeom prst="rect">
            <a:avLst/>
          </a:prstGeom>
          <a:solidFill>
            <a:srgbClr val="FF5970"/>
          </a:solidFill>
          <a:ln w="38100">
            <a:solidFill>
              <a:srgbClr val="FF5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chemeClr val="bg1"/>
                </a:solidFill>
                <a:latin typeface="+mn-ea"/>
              </a:rPr>
              <a:t>③店員の名札の写りこみ</a:t>
            </a:r>
            <a:endParaRPr lang="en-US" altLang="ja-JP" sz="2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DACE91B-03FB-E37A-B65E-F9917BAF5583}"/>
              </a:ext>
            </a:extLst>
          </p:cNvPr>
          <p:cNvSpPr/>
          <p:nvPr/>
        </p:nvSpPr>
        <p:spPr>
          <a:xfrm>
            <a:off x="6175130" y="3961157"/>
            <a:ext cx="5178669" cy="556730"/>
          </a:xfrm>
          <a:prstGeom prst="rect">
            <a:avLst/>
          </a:prstGeom>
          <a:solidFill>
            <a:srgbClr val="FF5970"/>
          </a:solidFill>
          <a:ln w="38100">
            <a:solidFill>
              <a:srgbClr val="FF5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chemeClr val="bg1"/>
                </a:solidFill>
                <a:latin typeface="+mn-ea"/>
              </a:rPr>
              <a:t>④他者の車のナンバーの写りこみ</a:t>
            </a:r>
            <a:endParaRPr lang="en-US" altLang="ja-JP" sz="2400" b="1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784536F2-D6D3-6693-E87C-053E4FCB3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4299" y="4646171"/>
            <a:ext cx="1643584" cy="1062851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CEEB8745-087B-99AB-C88F-D046260CC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6447" y="1724817"/>
            <a:ext cx="2280501" cy="2063853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7A77FC5A-D6BD-F1D0-A973-693209B4CB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1644" y="4138402"/>
            <a:ext cx="1385404" cy="2565563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0674D8F6-7460-4483-93A6-3D1A64D336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4707" y="4809117"/>
            <a:ext cx="1609292" cy="1659064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96A47AD3-6507-12F2-0A4C-CB3C134BB8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3500" y="4627062"/>
            <a:ext cx="3220999" cy="2190279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62D8A906-ABA0-C02C-ED6E-EB630AEC27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8272" y="1672298"/>
            <a:ext cx="2505710" cy="2324046"/>
          </a:xfrm>
          <a:prstGeom prst="rect">
            <a:avLst/>
          </a:prstGeom>
        </p:spPr>
      </p:pic>
      <p:sp>
        <p:nvSpPr>
          <p:cNvPr id="33" name="吹き出し: 円形 32">
            <a:extLst>
              <a:ext uri="{FF2B5EF4-FFF2-40B4-BE49-F238E27FC236}">
                <a16:creationId xmlns:a16="http://schemas.microsoft.com/office/drawing/2014/main" id="{59341DC4-72EE-05B2-6825-5AEBE6722B0B}"/>
              </a:ext>
            </a:extLst>
          </p:cNvPr>
          <p:cNvSpPr/>
          <p:nvPr/>
        </p:nvSpPr>
        <p:spPr>
          <a:xfrm>
            <a:off x="9011892" y="5674331"/>
            <a:ext cx="1940616" cy="662117"/>
          </a:xfrm>
          <a:prstGeom prst="wedgeEllipseCallout">
            <a:avLst>
              <a:gd name="adj1" fmla="val -37334"/>
              <a:gd name="adj2" fmla="val -81473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tx1"/>
                </a:solidFill>
              </a:rPr>
              <a:t>埼玉　</a:t>
            </a:r>
            <a:r>
              <a:rPr lang="en-US" altLang="ja-JP" b="1" dirty="0">
                <a:solidFill>
                  <a:schemeClr val="tx1"/>
                </a:solidFill>
              </a:rPr>
              <a:t>300</a:t>
            </a:r>
          </a:p>
          <a:p>
            <a:pPr algn="ctr"/>
            <a:r>
              <a:rPr kumimoji="1" lang="ja-JP" altLang="en-US" b="1" dirty="0">
                <a:solidFill>
                  <a:schemeClr val="tx1"/>
                </a:solidFill>
              </a:rPr>
              <a:t>あ　</a:t>
            </a:r>
            <a:r>
              <a:rPr kumimoji="1" lang="en-US" altLang="ja-JP" b="1" dirty="0">
                <a:solidFill>
                  <a:schemeClr val="tx1"/>
                </a:solidFill>
              </a:rPr>
              <a:t>12-34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37" name="吹き出し: 円形 36">
            <a:extLst>
              <a:ext uri="{FF2B5EF4-FFF2-40B4-BE49-F238E27FC236}">
                <a16:creationId xmlns:a16="http://schemas.microsoft.com/office/drawing/2014/main" id="{5BA99B19-1D43-8140-7256-A3C41CBDBF23}"/>
              </a:ext>
            </a:extLst>
          </p:cNvPr>
          <p:cNvSpPr/>
          <p:nvPr/>
        </p:nvSpPr>
        <p:spPr>
          <a:xfrm>
            <a:off x="2738580" y="5707613"/>
            <a:ext cx="1940616" cy="662117"/>
          </a:xfrm>
          <a:prstGeom prst="wedgeEllipseCallout">
            <a:avLst>
              <a:gd name="adj1" fmla="val 72610"/>
              <a:gd name="adj2" fmla="val -127507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tx1"/>
                </a:solidFill>
              </a:rPr>
              <a:t>埼玉 花子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858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47EECE0-27BE-CA47-9759-8FFD02FD0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AB0A-4D78-024F-8175-871A9758009D}" type="slidenum">
              <a:rPr lang="ja-JP" altLang="en-US" smtClean="0"/>
              <a:pPr/>
              <a:t>6</a:t>
            </a:fld>
            <a:endParaRPr lang="ja-JP" altLang="en-US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8F61C74-BDB1-86F5-6FBA-202910E4C7D6}"/>
              </a:ext>
            </a:extLst>
          </p:cNvPr>
          <p:cNvGrpSpPr/>
          <p:nvPr/>
        </p:nvGrpSpPr>
        <p:grpSpPr>
          <a:xfrm>
            <a:off x="-1" y="-30764"/>
            <a:ext cx="12192000" cy="1012453"/>
            <a:chOff x="-1" y="-30764"/>
            <a:chExt cx="12192000" cy="1012453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01176B3E-A249-5FA7-FB8C-93BCDD2D0A45}"/>
                </a:ext>
              </a:extLst>
            </p:cNvPr>
            <p:cNvSpPr/>
            <p:nvPr/>
          </p:nvSpPr>
          <p:spPr>
            <a:xfrm>
              <a:off x="-1" y="-30764"/>
              <a:ext cx="12192000" cy="101245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タイトル 1">
              <a:extLst>
                <a:ext uri="{FF2B5EF4-FFF2-40B4-BE49-F238E27FC236}">
                  <a16:creationId xmlns:a16="http://schemas.microsoft.com/office/drawing/2014/main" id="{21D3E7EA-A89E-2AB2-6EAB-8DCFD260F880}"/>
                </a:ext>
              </a:extLst>
            </p:cNvPr>
            <p:cNvSpPr txBox="1">
              <a:spLocks/>
            </p:cNvSpPr>
            <p:nvPr/>
          </p:nvSpPr>
          <p:spPr>
            <a:xfrm>
              <a:off x="838199" y="136525"/>
              <a:ext cx="10515600" cy="79132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3200" b="1" kern="1200">
                  <a:solidFill>
                    <a:schemeClr val="bg2">
                      <a:lumMod val="25000"/>
                    </a:schemeClr>
                  </a:solidFill>
                  <a:latin typeface="+mn-ea"/>
                  <a:ea typeface="+mn-ea"/>
                  <a:cs typeface="+mj-cs"/>
                </a:defRPr>
              </a:lvl1pPr>
            </a:lstStyle>
            <a:p>
              <a:r>
                <a:rPr lang="ja-JP" altLang="en-US" dirty="0"/>
                <a:t>注意するポイント</a:t>
              </a:r>
            </a:p>
          </p:txBody>
        </p:sp>
      </p:grp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D2C4B84-AC5B-7A1A-B83C-EB9D13778797}"/>
              </a:ext>
            </a:extLst>
          </p:cNvPr>
          <p:cNvSpPr/>
          <p:nvPr/>
        </p:nvSpPr>
        <p:spPr>
          <a:xfrm>
            <a:off x="345831" y="1148978"/>
            <a:ext cx="5419969" cy="556730"/>
          </a:xfrm>
          <a:prstGeom prst="rect">
            <a:avLst/>
          </a:prstGeom>
          <a:gradFill>
            <a:gsLst>
              <a:gs pos="0">
                <a:srgbClr val="FF5970"/>
              </a:gs>
              <a:gs pos="100000">
                <a:srgbClr val="F15628"/>
              </a:gs>
            </a:gsLst>
            <a:lin ang="2700000" scaled="1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dirty="0">
                <a:solidFill>
                  <a:schemeClr val="bg1"/>
                </a:solidFill>
                <a:latin typeface="+mn-ea"/>
              </a:rPr>
              <a:t>①著作権者の権利を侵害</a:t>
            </a:r>
            <a:endParaRPr lang="en-US" altLang="ja-JP" sz="2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7F5DEF9-1943-4AC0-0A0F-B6A93EF8397E}"/>
              </a:ext>
            </a:extLst>
          </p:cNvPr>
          <p:cNvSpPr/>
          <p:nvPr/>
        </p:nvSpPr>
        <p:spPr>
          <a:xfrm>
            <a:off x="345831" y="2872270"/>
            <a:ext cx="5419969" cy="556730"/>
          </a:xfrm>
          <a:prstGeom prst="rect">
            <a:avLst/>
          </a:prstGeom>
          <a:gradFill>
            <a:gsLst>
              <a:gs pos="0">
                <a:srgbClr val="FF5970"/>
              </a:gs>
              <a:gs pos="100000">
                <a:srgbClr val="F15628"/>
              </a:gs>
            </a:gsLst>
            <a:lin ang="2700000" scaled="1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dirty="0">
                <a:solidFill>
                  <a:schemeClr val="bg1"/>
                </a:solidFill>
                <a:latin typeface="+mn-ea"/>
              </a:rPr>
              <a:t>②スクリーンショットや画面録画は？</a:t>
            </a:r>
            <a:endParaRPr lang="en-US" altLang="ja-JP" sz="2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728A06D-9B4C-2056-738F-42C5C969B349}"/>
              </a:ext>
            </a:extLst>
          </p:cNvPr>
          <p:cNvSpPr/>
          <p:nvPr/>
        </p:nvSpPr>
        <p:spPr>
          <a:xfrm>
            <a:off x="345831" y="4595562"/>
            <a:ext cx="5419969" cy="556730"/>
          </a:xfrm>
          <a:prstGeom prst="rect">
            <a:avLst/>
          </a:prstGeom>
          <a:gradFill>
            <a:gsLst>
              <a:gs pos="0">
                <a:srgbClr val="FF5970"/>
              </a:gs>
              <a:gs pos="100000">
                <a:srgbClr val="F15628"/>
              </a:gs>
            </a:gsLst>
            <a:lin ang="2700000" scaled="1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dirty="0">
                <a:solidFill>
                  <a:schemeClr val="bg1"/>
                </a:solidFill>
                <a:latin typeface="+mn-ea"/>
              </a:rPr>
              <a:t>③注意を受けたら素直に従う</a:t>
            </a:r>
            <a:endParaRPr lang="en-US" altLang="ja-JP" sz="2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871C7C8A-6F49-443B-BA0C-A58884B9D2A9}"/>
              </a:ext>
            </a:extLst>
          </p:cNvPr>
          <p:cNvSpPr/>
          <p:nvPr/>
        </p:nvSpPr>
        <p:spPr>
          <a:xfrm>
            <a:off x="580291" y="1705708"/>
            <a:ext cx="11043139" cy="107652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作者、脚本家、制作会社、演者、演奏者、歌手、作曲家、作詞家ほか、著作物には多くの権利者がいます。自ら購入したものでも、複製して許可なく公開・転載すれば権利侵害となります。</a:t>
            </a:r>
            <a:endParaRPr lang="en-US" altLang="ja-JP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33A1CF07-F89D-3265-603E-6A6C7E25DA0E}"/>
              </a:ext>
            </a:extLst>
          </p:cNvPr>
          <p:cNvSpPr/>
          <p:nvPr/>
        </p:nvSpPr>
        <p:spPr>
          <a:xfrm>
            <a:off x="580291" y="3445703"/>
            <a:ext cx="11043139" cy="107652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動画やライブ配信を楽しみながらスマホの画面を撮影・録画する人もいますが、利用条件で撮影・録画が禁じられている場合もあり、それらを</a:t>
            </a:r>
            <a:r>
              <a:rPr lang="en-US" altLang="ja-JP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SNS</a:t>
            </a:r>
            <a:r>
              <a:rPr lang="ja-JP" altLang="en-US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に公開したり、交換・販売したりすれば著作権侵害となります。</a:t>
            </a:r>
            <a:endParaRPr lang="en-US" altLang="ja-JP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C0DA167D-608D-D6FB-8374-36956E311337}"/>
              </a:ext>
            </a:extLst>
          </p:cNvPr>
          <p:cNvSpPr/>
          <p:nvPr/>
        </p:nvSpPr>
        <p:spPr>
          <a:xfrm>
            <a:off x="580291" y="5150528"/>
            <a:ext cx="11043139" cy="1504365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たとえ一部の人から感謝されたとしても「違法かも？」と思ったらしないこと。</a:t>
            </a:r>
            <a:endParaRPr lang="en-US" altLang="ja-JP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気づかずにやってしまったことでも、注意を受けたら「何で自分だけ？」等と考えずに</a:t>
            </a:r>
            <a:endParaRPr lang="en-US" altLang="ja-JP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自分の行動を省みましょう。</a:t>
            </a:r>
            <a:endParaRPr lang="en-US" altLang="ja-JP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7616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47EECE0-27BE-CA47-9759-8FFD02FD0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AB0A-4D78-024F-8175-871A9758009D}" type="slidenum">
              <a:rPr lang="ja-JP" altLang="en-US" smtClean="0"/>
              <a:pPr/>
              <a:t>7</a:t>
            </a:fld>
            <a:endParaRPr lang="ja-JP" altLang="en-US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5C9CC50C-E613-9D47-B8D6-371BEDAF2AEC}"/>
              </a:ext>
            </a:extLst>
          </p:cNvPr>
          <p:cNvGrpSpPr/>
          <p:nvPr/>
        </p:nvGrpSpPr>
        <p:grpSpPr>
          <a:xfrm>
            <a:off x="-1" y="-30764"/>
            <a:ext cx="12192000" cy="1012453"/>
            <a:chOff x="-1" y="-30764"/>
            <a:chExt cx="12192000" cy="1012453"/>
          </a:xfrm>
        </p:grpSpPr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02908D8D-3BA7-DC41-954A-847B3EABE245}"/>
                </a:ext>
              </a:extLst>
            </p:cNvPr>
            <p:cNvSpPr/>
            <p:nvPr/>
          </p:nvSpPr>
          <p:spPr>
            <a:xfrm>
              <a:off x="-1" y="-30764"/>
              <a:ext cx="12192000" cy="101245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タイトル 1">
              <a:extLst>
                <a:ext uri="{FF2B5EF4-FFF2-40B4-BE49-F238E27FC236}">
                  <a16:creationId xmlns:a16="http://schemas.microsoft.com/office/drawing/2014/main" id="{04F48641-09C0-604A-BB8B-70A15AE29A51}"/>
                </a:ext>
              </a:extLst>
            </p:cNvPr>
            <p:cNvSpPr txBox="1">
              <a:spLocks/>
            </p:cNvSpPr>
            <p:nvPr/>
          </p:nvSpPr>
          <p:spPr>
            <a:xfrm>
              <a:off x="838199" y="136525"/>
              <a:ext cx="10515600" cy="79132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3200" b="1" kern="1200">
                  <a:solidFill>
                    <a:schemeClr val="bg2">
                      <a:lumMod val="25000"/>
                    </a:schemeClr>
                  </a:solidFill>
                  <a:latin typeface="+mn-ea"/>
                  <a:ea typeface="+mn-ea"/>
                  <a:cs typeface="+mj-cs"/>
                </a:defRPr>
              </a:lvl1pPr>
            </a:lstStyle>
            <a:p>
              <a:r>
                <a:rPr lang="ja-JP" altLang="en-US" dirty="0"/>
                <a:t>著作権や肖像権は法律で守られていることを意識する</a:t>
              </a:r>
            </a:p>
          </p:txBody>
        </p:sp>
      </p:grp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1EE691B-6BA8-9C35-AEB2-306B20B32984}"/>
              </a:ext>
            </a:extLst>
          </p:cNvPr>
          <p:cNvSpPr/>
          <p:nvPr/>
        </p:nvSpPr>
        <p:spPr>
          <a:xfrm>
            <a:off x="838200" y="1071724"/>
            <a:ext cx="10515600" cy="528462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8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自分の</a:t>
            </a:r>
            <a:r>
              <a:rPr lang="en-US" altLang="ja-JP" sz="28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SNS</a:t>
            </a:r>
            <a:r>
              <a:rPr lang="ja-JP" altLang="en-US" sz="28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でプロフィール欄に有名人の写真を利用したり、</a:t>
            </a:r>
            <a:endParaRPr lang="en-US" altLang="ja-JP" sz="2800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8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友人の写真や動画を許可なく投稿するといったことも</a:t>
            </a:r>
            <a:endParaRPr lang="en-US" altLang="ja-JP" sz="2800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800" b="1" dirty="0">
                <a:solidFill>
                  <a:srgbClr val="FF5970"/>
                </a:solidFill>
                <a:latin typeface="+mn-ea"/>
              </a:rPr>
              <a:t>肖像権等の侵害</a:t>
            </a:r>
            <a:r>
              <a:rPr lang="ja-JP" altLang="en-US" sz="28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にあたる可能性があるので注意しましょう。</a:t>
            </a:r>
          </a:p>
          <a:p>
            <a:pPr>
              <a:lnSpc>
                <a:spcPct val="150000"/>
              </a:lnSpc>
            </a:pPr>
            <a:endParaRPr lang="en-US" altLang="ja-JP" sz="2800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8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「</a:t>
            </a:r>
            <a:r>
              <a:rPr lang="ja-JP" altLang="en-US" sz="2800" b="1" dirty="0">
                <a:solidFill>
                  <a:srgbClr val="FF5970"/>
                </a:solidFill>
                <a:latin typeface="+mn-ea"/>
              </a:rPr>
              <a:t>授業や学校行事なら、何でも無許可・無償で複製できる</a:t>
            </a:r>
            <a:r>
              <a:rPr lang="ja-JP" altLang="en-US" sz="28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」</a:t>
            </a:r>
            <a:endParaRPr lang="en-US" altLang="ja-JP" sz="2800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8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と勘違いしている人もいますが、</a:t>
            </a:r>
            <a:endParaRPr lang="en-US" altLang="ja-JP" sz="2800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8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それは大間違いです。</a:t>
            </a:r>
            <a:endParaRPr lang="en-US" altLang="ja-JP" sz="2800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8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正しく判断するためにも、調べてみましょう。</a:t>
            </a:r>
            <a:endParaRPr lang="en-US" altLang="ja-JP" sz="2800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BEE122D-AB63-3C40-96B6-59368A303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4178300"/>
            <a:ext cx="245110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43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1927</TotalTime>
  <Words>571</Words>
  <Application>Microsoft Office PowerPoint</Application>
  <PresentationFormat>ワイド画面</PresentationFormat>
  <Paragraphs>67</Paragraphs>
  <Slides>7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1" baseType="lpstr">
      <vt:lpstr>游ゴシック</vt:lpstr>
      <vt:lpstr>游ゴシック Light</vt:lpstr>
      <vt:lpstr>Arial</vt:lpstr>
      <vt:lpstr>Office テーマ</vt:lpstr>
      <vt:lpstr>PowerPoint プレゼンテーション</vt:lpstr>
      <vt:lpstr>普段行っていることは権利を侵害していない？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尾抜 美里</dc:creator>
  <cp:lastModifiedBy>d.fujita</cp:lastModifiedBy>
  <cp:revision>43</cp:revision>
  <dcterms:created xsi:type="dcterms:W3CDTF">2022-03-04T04:52:49Z</dcterms:created>
  <dcterms:modified xsi:type="dcterms:W3CDTF">2024-05-29T10:29:00Z</dcterms:modified>
</cp:coreProperties>
</file>