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1489" r:id="rId2"/>
    <p:sldId id="1524" r:id="rId3"/>
    <p:sldId id="1488" r:id="rId4"/>
    <p:sldId id="1532" r:id="rId5"/>
    <p:sldId id="1497" r:id="rId6"/>
    <p:sldId id="1533" r:id="rId7"/>
    <p:sldId id="152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島啓史" initials="大島啓史" lastIdx="6" clrIdx="0">
    <p:extLst>
      <p:ext uri="{19B8F6BF-5375-455C-9EA6-DF929625EA0E}">
        <p15:presenceInfo xmlns:p15="http://schemas.microsoft.com/office/powerpoint/2012/main" userId="S-1-5-21-891646079-1061728830-2802722030-153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70"/>
    <a:srgbClr val="FFDEF0"/>
    <a:srgbClr val="F25628"/>
    <a:srgbClr val="FFB4C3"/>
    <a:srgbClr val="F15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0"/>
    <p:restoredTop sz="69116"/>
  </p:normalViewPr>
  <p:slideViewPr>
    <p:cSldViewPr snapToGrid="0" snapToObjects="1">
      <p:cViewPr varScale="1">
        <p:scale>
          <a:sx n="51" d="100"/>
          <a:sy n="51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75F71-739E-2A4F-BBD9-56E534122CCE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D967A-CA04-AB45-9E49-D1C4F4DA5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66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00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7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</a:t>
            </a:r>
            <a:r>
              <a:rPr kumimoji="1" lang="ja-JP" altLang="en-US" dirty="0"/>
              <a:t>さん、</a:t>
            </a:r>
            <a:r>
              <a:rPr kumimoji="1" lang="en-US" altLang="ja-JP" dirty="0"/>
              <a:t>N</a:t>
            </a:r>
            <a:r>
              <a:rPr kumimoji="1" lang="ja-JP" altLang="en-US" dirty="0"/>
              <a:t>さん、</a:t>
            </a:r>
            <a:r>
              <a:rPr kumimoji="1" lang="en-US" altLang="ja-JP" dirty="0"/>
              <a:t>O</a:t>
            </a:r>
            <a:r>
              <a:rPr kumimoji="1" lang="ja-JP" altLang="en-US" dirty="0"/>
              <a:t>さんの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人は学校の帰りに制服のまま路線に立ち入り、大はしゃぎで動画を撮影。仲間に見せようと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にアップしました。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あっというまに名前や通っている学校が特定され、</a:t>
            </a:r>
            <a:r>
              <a:rPr kumimoji="1" lang="ja-JP" altLang="en-US" u="none" dirty="0">
                <a:solidFill>
                  <a:srgbClr val="FF0000"/>
                </a:solidFill>
              </a:rPr>
              <a:t>警察に通報され、鉄道営業法違反等の罪で検挙（逮捕）されてしまいました。また</a:t>
            </a:r>
            <a:r>
              <a:rPr kumimoji="1" lang="ja-JP" altLang="en-US" dirty="0">
                <a:solidFill>
                  <a:srgbClr val="FF0000"/>
                </a:solidFill>
              </a:rPr>
              <a:t>、</a:t>
            </a:r>
            <a:r>
              <a:rPr kumimoji="1" lang="ja-JP" altLang="en-US" dirty="0"/>
              <a:t>学校には抗議の電話やメッセージが届きました。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26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34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12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52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2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88FAF-716B-544E-8FEC-7517D17F0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5C3C6C-375F-EB4F-A918-26E7102CB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DA27F5-870F-1748-B530-469700C5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957-FD83-3D47-B4C0-0813AAC286E8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BCB7F6-45A6-D14B-B3C5-E99B7B99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02CE22-E8FD-5B47-9CE5-36844E05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06ACE-8BF7-4F4D-97E3-43070299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4B03C7-DE3D-A544-B648-8D08F510A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3CE344-84F3-7940-8929-5F2B48B6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D58-4A1B-8A41-B199-BFA7A1A823B6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37DE81-7FCA-AC4F-8C60-76D06588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3585A-C28D-BB41-B24B-C4551C0C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17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7B2BE9-3CE5-A44A-93C0-490CBB20A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F15492-0D00-384A-93CD-0EA370FD2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B32176-AA43-7F48-999B-560DCE5E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AC48-92B2-7C4B-83D5-B33C69B6DAB6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15BE52-8AD8-1A40-A2D2-B7A15236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847990-1070-8448-B524-E9399914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AE8CDD-3739-2047-91DC-2953D55B3B73}"/>
              </a:ext>
            </a:extLst>
          </p:cNvPr>
          <p:cNvSpPr/>
          <p:nvPr userDrawn="1"/>
        </p:nvSpPr>
        <p:spPr>
          <a:xfrm>
            <a:off x="0" y="1960"/>
            <a:ext cx="12192000" cy="1012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677BE7-85AC-F148-AF8F-8E3B7C58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79132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76BD4-FBAA-5E42-AEA5-EAD8C530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604"/>
            <a:ext cx="10515600" cy="4980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D0D7F-A1B6-4C44-919A-56EF099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6C83-65CA-624D-A744-E7682935CCC4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12A4CC-B24E-E144-8EA7-DBE5C10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187E76-5B8F-974A-AF9A-33BD7616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AB0A-4D78-024F-8175-871A9758009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67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15631-8005-B54A-8281-8D40A33E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2900"/>
            <a:ext cx="10515600" cy="2124869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4B2F8B-68EF-184D-8CA1-77D25950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A6F5-29AB-D941-B437-D1BE71ED266D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24E15-1C76-E64F-BE29-9E5AEB7A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8E7BF8-29C2-C344-93B0-734124E8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817B46E-0454-7445-9217-3E87264ED2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1381919"/>
            <a:ext cx="10515600" cy="1441449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428200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57B29-62F2-BB49-A1A5-D246A0D7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6BA1B-13EE-6240-9B61-3EABCB0BA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7621DA-2E95-2E4C-811A-76EC47D3D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DDAC3F-480A-7840-81BF-6F9A6A50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A594-1A19-DB45-89C8-44E5EDFC76C1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516662-0054-664D-9656-14DAE7BA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D1180D-3821-BE46-9646-40D2D596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5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BDD7B-1184-3549-B85A-7892406F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BF5282-E3D7-244E-8A10-40E0C7794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3D3A41-D21D-C64D-976B-929D7C84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A4EDE0-4FD0-8240-84C6-A622817FE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807F27-62B4-8E4D-90AA-EC632CB66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3098C5-F36B-724A-9366-27EC6CA2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7728-B30F-2141-8197-0C96EA60B3D1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2D2F16-BEC1-5749-837E-E265823F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6321E8-9D40-AB4F-915A-471FF7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67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0C75C-FFBD-5544-B664-FE07199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CC275E-00CF-964C-957A-758E468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A124-897F-594F-8861-090E54F1FCF1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401FCD-0CEB-3B46-9C85-AB81C26D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830E6-20D6-5843-82BD-04B25A23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90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4CC185-7E23-DE4D-A2DA-4A1F9C5D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1503-A2D1-2D43-87C4-8C1C4F1FA6BF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9A01A2-86E5-5E43-AEF5-02C64D31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218FD3-8223-2D42-AEE8-DDB55F78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99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DEB63-9182-2248-9D15-764FEA2C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81EDE0-1F97-0841-8BC0-5A9D21B0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703D-903A-2A43-AFF8-2E975DF6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F23808-C1F3-2845-BBD2-26374019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82F1-5611-6B43-A6CF-2CD9BA7C5193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B553D6-A4C3-5540-AD87-39779ADE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A04BF9-7634-F446-BD52-D0A6800A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15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FA258E-A05E-154A-9DDF-9114E83A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94BF22-E674-254E-96CA-88EACDC4C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80E4A5-974A-2346-9B44-CB49D9D38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056995-B125-BF45-A2CB-062900FA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AA4C-ED94-6846-A654-B4EFF8956DB7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A4CACE-823D-EA43-9567-607D0A98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1CF795-23F0-2240-8029-154FB00D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0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154B98-5020-6C47-924F-7DBECF85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0F2319-A75A-8944-BB97-EA44FC97E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98DBCA-C2E6-974D-B7D5-9C380602A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7873-9662-D344-89A6-3B95C87B8D4E}" type="datetime1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0FB64B-F7F2-AD42-9614-8B17DE8FB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2784EE-3243-B143-BFA1-7626216BE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4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A987A9A-64B8-7145-8B65-FCCE561C1F35}"/>
              </a:ext>
            </a:extLst>
          </p:cNvPr>
          <p:cNvSpPr/>
          <p:nvPr/>
        </p:nvSpPr>
        <p:spPr>
          <a:xfrm>
            <a:off x="-2" y="-5385"/>
            <a:ext cx="12191999" cy="6858000"/>
          </a:xfrm>
          <a:prstGeom prst="rect">
            <a:avLst/>
          </a:prstGeom>
          <a:gradFill>
            <a:gsLst>
              <a:gs pos="100000">
                <a:srgbClr val="2777BD"/>
              </a:gs>
              <a:gs pos="0">
                <a:srgbClr val="359D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0249A2-FF2C-0243-87E4-A07B8815AFE2}"/>
              </a:ext>
            </a:extLst>
          </p:cNvPr>
          <p:cNvSpPr/>
          <p:nvPr/>
        </p:nvSpPr>
        <p:spPr>
          <a:xfrm>
            <a:off x="0" y="5385"/>
            <a:ext cx="12192000" cy="6868768"/>
          </a:xfrm>
          <a:prstGeom prst="rect">
            <a:avLst/>
          </a:prstGeom>
          <a:gradFill flip="none" rotWithShape="1"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25FC7B-A1A8-EB42-802E-7090F25B9ED5}"/>
              </a:ext>
            </a:extLst>
          </p:cNvPr>
          <p:cNvSpPr/>
          <p:nvPr/>
        </p:nvSpPr>
        <p:spPr>
          <a:xfrm>
            <a:off x="-1" y="887230"/>
            <a:ext cx="12191999" cy="507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485E76E5-2EFF-FA43-BCCA-FCAD86D6291D}"/>
              </a:ext>
            </a:extLst>
          </p:cNvPr>
          <p:cNvSpPr/>
          <p:nvPr/>
        </p:nvSpPr>
        <p:spPr>
          <a:xfrm>
            <a:off x="757351" y="1505492"/>
            <a:ext cx="3266009" cy="565715"/>
          </a:xfrm>
          <a:prstGeom prst="roundRect">
            <a:avLst>
              <a:gd name="adj" fmla="val 50000"/>
            </a:avLst>
          </a:prstGeom>
          <a:solidFill>
            <a:srgbClr val="FF5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啓発資料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0B6394D-04D4-B346-A9AA-6D60A915D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11" y="4689363"/>
            <a:ext cx="2900144" cy="355268"/>
          </a:xfrm>
          <a:prstGeom prst="rect">
            <a:avLst/>
          </a:prstGeom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A60D37-B977-8B4D-A4A5-CD5F1FC8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DBFF386-7FAA-1F4D-86CC-B437AA1AEBBE}"/>
              </a:ext>
            </a:extLst>
          </p:cNvPr>
          <p:cNvSpPr txBox="1">
            <a:spLocks/>
          </p:cNvSpPr>
          <p:nvPr/>
        </p:nvSpPr>
        <p:spPr>
          <a:xfrm>
            <a:off x="757351" y="2283920"/>
            <a:ext cx="7119322" cy="23876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不適切動画の</a:t>
            </a:r>
            <a:endParaRPr lang="en-US" altLang="ja-JP" sz="4000" b="1" dirty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  <a:p>
            <a:r>
              <a:rPr lang="ja-JP" altLang="en-US" sz="4000" b="1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投稿による炎上</a:t>
            </a:r>
            <a:endParaRPr lang="en-US" altLang="ja-JP" sz="4000" b="1" dirty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2BA3998-46AA-0F10-3025-2F305117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32" y="2383599"/>
            <a:ext cx="3587171" cy="35871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19A3553-4682-0CC3-5FD2-FDA036354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115" y="1863406"/>
            <a:ext cx="3041123" cy="273701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D8167DF-E4C6-D232-4550-D9F373433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354" y="1977592"/>
            <a:ext cx="2152939" cy="20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12E9FC-7618-2742-8DBA-A791F7BDBD66}"/>
              </a:ext>
            </a:extLst>
          </p:cNvPr>
          <p:cNvSpPr/>
          <p:nvPr/>
        </p:nvSpPr>
        <p:spPr>
          <a:xfrm>
            <a:off x="838200" y="1071724"/>
            <a:ext cx="10515600" cy="52846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情報を発信するうえで気をつけていることはありますか？</a:t>
            </a: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ネットで発信した情報は「デジタルタトゥー」と称されるほど、半永久的に残ります。</a:t>
            </a: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身内だけに見せるつもりが拡散し、大炎上につながる可能性のある</a:t>
            </a: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不適切な写真や動画。度を越した悪ふざけや誰かを傷つけてしまうような投稿は、どうしたらなくなるでしょうか。</a:t>
            </a:r>
          </a:p>
          <a:p>
            <a:pPr>
              <a:lnSpc>
                <a:spcPct val="150000"/>
              </a:lnSpc>
            </a:pP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その時の感情で行動を起こさず、</a:t>
            </a: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未来の自分を苦しめることのないようにしましょう。</a:t>
            </a: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B3E8ED-82CE-C544-A142-E46EC755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不適切動画等の投稿による炎上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DF535698-5F3D-F296-C3B1-805436F63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2166" y="3835400"/>
            <a:ext cx="2412683" cy="2838450"/>
          </a:xfrm>
        </p:spPr>
      </p:pic>
    </p:spTree>
    <p:extLst>
      <p:ext uri="{BB962C8B-B14F-4D97-AF65-F5344CB8AC3E}">
        <p14:creationId xmlns:p14="http://schemas.microsoft.com/office/powerpoint/2010/main" val="421951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3E8ED-82CE-C544-A142-E46EC755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悪ふざけ動画の不適切な投稿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0273F5-9F39-4597-62D2-4A5643E74719}"/>
              </a:ext>
            </a:extLst>
          </p:cNvPr>
          <p:cNvSpPr/>
          <p:nvPr/>
        </p:nvSpPr>
        <p:spPr>
          <a:xfrm>
            <a:off x="838200" y="5296351"/>
            <a:ext cx="10515600" cy="880612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安易な考えや行動が取り返しのつかないことに</a:t>
            </a:r>
            <a:endParaRPr lang="en-US" altLang="ja-JP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BB9B0A-BCDB-2D0B-EC38-A65CA0236BE3}"/>
              </a:ext>
            </a:extLst>
          </p:cNvPr>
          <p:cNvSpPr/>
          <p:nvPr/>
        </p:nvSpPr>
        <p:spPr>
          <a:xfrm>
            <a:off x="1320800" y="1409920"/>
            <a:ext cx="4195316" cy="555728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線路に下りて撮った動画をアップ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三角形 1">
            <a:extLst>
              <a:ext uri="{FF2B5EF4-FFF2-40B4-BE49-F238E27FC236}">
                <a16:creationId xmlns:a16="http://schemas.microsoft.com/office/drawing/2014/main" id="{BCE60C7B-99F9-812F-005B-37FDAAE15D2B}"/>
              </a:ext>
            </a:extLst>
          </p:cNvPr>
          <p:cNvSpPr/>
          <p:nvPr/>
        </p:nvSpPr>
        <p:spPr>
          <a:xfrm rot="5400000">
            <a:off x="5818135" y="3356054"/>
            <a:ext cx="555727" cy="479075"/>
          </a:xfrm>
          <a:prstGeom prst="triangle">
            <a:avLst/>
          </a:prstGeom>
          <a:solidFill>
            <a:srgbClr val="FF5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EAC1E87-82DD-3079-B7E1-100C7B85A11C}"/>
              </a:ext>
            </a:extLst>
          </p:cNvPr>
          <p:cNvGrpSpPr/>
          <p:nvPr/>
        </p:nvGrpSpPr>
        <p:grpSpPr>
          <a:xfrm>
            <a:off x="6524000" y="1409920"/>
            <a:ext cx="4998130" cy="555728"/>
            <a:chOff x="1094202" y="1409920"/>
            <a:chExt cx="4404086" cy="555728"/>
          </a:xfrm>
          <a:solidFill>
            <a:srgbClr val="FF5970"/>
          </a:solidFill>
        </p:grpSpPr>
        <p:sp>
          <p:nvSpPr>
            <p:cNvPr id="14" name="角丸四角形 16">
              <a:extLst>
                <a:ext uri="{FF2B5EF4-FFF2-40B4-BE49-F238E27FC236}">
                  <a16:creationId xmlns:a16="http://schemas.microsoft.com/office/drawing/2014/main" id="{1E685100-43CF-C4FE-CBAE-AA0115C94739}"/>
                </a:ext>
              </a:extLst>
            </p:cNvPr>
            <p:cNvSpPr/>
            <p:nvPr/>
          </p:nvSpPr>
          <p:spPr>
            <a:xfrm>
              <a:off x="1094202" y="1409920"/>
              <a:ext cx="4404086" cy="555728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FF5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lang="ja-JP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A1CFE66-2693-E9AE-E606-42B3C56578AA}"/>
                </a:ext>
              </a:extLst>
            </p:cNvPr>
            <p:cNvSpPr/>
            <p:nvPr/>
          </p:nvSpPr>
          <p:spPr>
            <a:xfrm>
              <a:off x="1094202" y="1409920"/>
              <a:ext cx="4404085" cy="555728"/>
            </a:xfrm>
            <a:prstGeom prst="rect">
              <a:avLst/>
            </a:prstGeom>
            <a:grpFill/>
            <a:ln w="38100">
              <a:solidFill>
                <a:srgbClr val="FF5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+mn-ea"/>
                </a:rPr>
                <a:t>警察に通報されて学校にも抗議が殺到</a:t>
              </a:r>
              <a:endParaRPr lang="en-US" altLang="ja-JP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9" name="スライド番号プレースホルダー 6">
            <a:extLst>
              <a:ext uri="{FF2B5EF4-FFF2-40B4-BE49-F238E27FC236}">
                <a16:creationId xmlns:a16="http://schemas.microsoft.com/office/drawing/2014/main" id="{6971BFE5-1FA2-EFE2-F55F-C66277280F5C}"/>
              </a:ext>
            </a:extLst>
          </p:cNvPr>
          <p:cNvSpPr txBox="1">
            <a:spLocks/>
          </p:cNvSpPr>
          <p:nvPr/>
        </p:nvSpPr>
        <p:spPr>
          <a:xfrm>
            <a:off x="838201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/>
              <a:t>引用：総務省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9651409-D38A-501C-8567-86CF7651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7" y="1902435"/>
            <a:ext cx="4562056" cy="319343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71B7512-C51C-1141-DC50-1581E0FF9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44" y="1902435"/>
            <a:ext cx="4562056" cy="31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3E8ED-82CE-C544-A142-E46EC755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不適切な投稿の例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0273F5-9F39-4597-62D2-4A5643E74719}"/>
              </a:ext>
            </a:extLst>
          </p:cNvPr>
          <p:cNvSpPr/>
          <p:nvPr/>
        </p:nvSpPr>
        <p:spPr>
          <a:xfrm>
            <a:off x="838200" y="5296351"/>
            <a:ext cx="10515600" cy="880612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安易な考えや行動が取り返しのつかないことに</a:t>
            </a:r>
            <a:endParaRPr lang="en-US" altLang="ja-JP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BB9B0A-BCDB-2D0B-EC38-A65CA0236BE3}"/>
              </a:ext>
            </a:extLst>
          </p:cNvPr>
          <p:cNvSpPr/>
          <p:nvPr/>
        </p:nvSpPr>
        <p:spPr>
          <a:xfrm>
            <a:off x="1202786" y="1409920"/>
            <a:ext cx="4313330" cy="555728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商品で遊ぶ投稿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A1CFE66-2693-E9AE-E606-42B3C56578AA}"/>
              </a:ext>
            </a:extLst>
          </p:cNvPr>
          <p:cNvSpPr/>
          <p:nvPr/>
        </p:nvSpPr>
        <p:spPr>
          <a:xfrm>
            <a:off x="6737656" y="1409920"/>
            <a:ext cx="4784473" cy="555728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バイト先でのふざけた行為の投稿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B979AED-7B59-077F-2C6E-AA5CAF93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712" y="2260029"/>
            <a:ext cx="3810000" cy="25908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C21AF2F-F330-04BD-018E-647D834FD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300" y="3359090"/>
            <a:ext cx="1714500" cy="17145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56E165B-8134-FB1A-F439-E58052169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210" y="2309075"/>
            <a:ext cx="2200213" cy="220021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1C858BF-9BF9-A3D3-43F6-24D74BC31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656" y="2165185"/>
            <a:ext cx="2901644" cy="26042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049D29-DCF7-42DE-6932-5D0A78438D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516" y="2288817"/>
            <a:ext cx="1061484" cy="1061484"/>
          </a:xfrm>
          <a:prstGeom prst="rect">
            <a:avLst/>
          </a:prstGeom>
        </p:spPr>
      </p:pic>
      <p:sp>
        <p:nvSpPr>
          <p:cNvPr id="30" name="吹き出し: 円形 29">
            <a:extLst>
              <a:ext uri="{FF2B5EF4-FFF2-40B4-BE49-F238E27FC236}">
                <a16:creationId xmlns:a16="http://schemas.microsoft.com/office/drawing/2014/main" id="{E499F584-E9BD-7E69-C00E-BE4EE815B516}"/>
              </a:ext>
            </a:extLst>
          </p:cNvPr>
          <p:cNvSpPr/>
          <p:nvPr/>
        </p:nvSpPr>
        <p:spPr>
          <a:xfrm>
            <a:off x="9639300" y="2045419"/>
            <a:ext cx="2222500" cy="1149806"/>
          </a:xfrm>
          <a:prstGeom prst="wedgeEllipseCallout">
            <a:avLst>
              <a:gd name="adj1" fmla="val -61111"/>
              <a:gd name="adj2" fmla="val 6139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ja-JP" altLang="en-US" dirty="0">
                <a:solidFill>
                  <a:schemeClr val="tx1"/>
                </a:solidFill>
              </a:rPr>
              <a:t>倍の味付けで提供した！</a:t>
            </a:r>
          </a:p>
        </p:txBody>
      </p:sp>
    </p:spTree>
    <p:extLst>
      <p:ext uri="{BB962C8B-B14F-4D97-AF65-F5344CB8AC3E}">
        <p14:creationId xmlns:p14="http://schemas.microsoft.com/office/powerpoint/2010/main" val="16858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61C74-BDB1-86F5-6FBA-202910E4C7D6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176B3E-A249-5FA7-FB8C-93BCDD2D0A45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21D3E7EA-A89E-2AB2-6EAB-8DCFD260F880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注意するポイント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2C4B84-AC5B-7A1A-B83C-EB9D13778797}"/>
              </a:ext>
            </a:extLst>
          </p:cNvPr>
          <p:cNvSpPr/>
          <p:nvPr/>
        </p:nvSpPr>
        <p:spPr>
          <a:xfrm>
            <a:off x="345831" y="1148978"/>
            <a:ext cx="4581769" cy="556730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①やろうという子がいたら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F5DEF9-1943-4AC0-0A0F-B6A93EF8397E}"/>
              </a:ext>
            </a:extLst>
          </p:cNvPr>
          <p:cNvSpPr/>
          <p:nvPr/>
        </p:nvSpPr>
        <p:spPr>
          <a:xfrm>
            <a:off x="345831" y="3002652"/>
            <a:ext cx="4581769" cy="556730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②投稿されたものを見たら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28A06D-9B4C-2056-738F-42C5C969B349}"/>
              </a:ext>
            </a:extLst>
          </p:cNvPr>
          <p:cNvSpPr/>
          <p:nvPr/>
        </p:nvSpPr>
        <p:spPr>
          <a:xfrm>
            <a:off x="345831" y="5033712"/>
            <a:ext cx="4581769" cy="556730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③写真や動画以外の不適切投稿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71C7C8A-6F49-443B-BA0C-A58884B9D2A9}"/>
              </a:ext>
            </a:extLst>
          </p:cNvPr>
          <p:cNvSpPr/>
          <p:nvPr/>
        </p:nvSpPr>
        <p:spPr>
          <a:xfrm>
            <a:off x="580291" y="1604015"/>
            <a:ext cx="11265878" cy="1076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社会の常識に反する行動はダメです。特に線路は、感電死の恐れもあり危険です。「どうせ内輪しか見ない」という考えも甘い。誘いにはのらず、ダメなものはダメ！と注意して止めましょう。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3A1CF07-F89D-3265-603E-6A6C7E25DA0E}"/>
              </a:ext>
            </a:extLst>
          </p:cNvPr>
          <p:cNvSpPr/>
          <p:nvPr/>
        </p:nvSpPr>
        <p:spPr>
          <a:xfrm>
            <a:off x="580291" y="3474392"/>
            <a:ext cx="11265878" cy="1076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公開・非公開にかかわらず、自分が拡散しないように気をつけ、急ぎ削除させましょう。ネットで広まれば大ごとになることを思い出させ、反省を促すのがベストです。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DA167D-608D-D6FB-8374-36956E311337}"/>
              </a:ext>
            </a:extLst>
          </p:cNvPr>
          <p:cNvSpPr/>
          <p:nvPr/>
        </p:nvSpPr>
        <p:spPr>
          <a:xfrm>
            <a:off x="580291" y="5486985"/>
            <a:ext cx="11265878" cy="1076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誰かになりすましての投稿や、ウソの情報を書き込んだりすることも不適切投稿です。投稿すること自体当然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NG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ですが、面白がって騒いだり拡散したりするのも絶対にやめましょう。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61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6</a:t>
            </a:fld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C9CC50C-E613-9D47-B8D6-371BEDAF2AEC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2908D8D-3BA7-DC41-954A-847B3EABE245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id="{04F48641-09C0-604A-BB8B-70A15AE29A51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不適切な投稿を探して拡散させるのを楽しむ人もいる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EE691B-6BA8-9C35-AEB2-306B20B32984}"/>
              </a:ext>
            </a:extLst>
          </p:cNvPr>
          <p:cNvSpPr/>
          <p:nvPr/>
        </p:nvSpPr>
        <p:spPr>
          <a:xfrm>
            <a:off x="838200" y="1071724"/>
            <a:ext cx="10515600" cy="52846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落ち着いて考えれば、やっていいことかどうか判断がつく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年齢になっても、そのときのノリや勢いで撮影し、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公開・拡散してしまう人が後を絶ちません。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ja-JP" altLang="en-US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アルバイト先で不適切な動画をアップする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若者の行為から、「バイトテロ」という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言葉が誕生したほどですが、それらはいずれも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ja-JP" altLang="en-US" sz="2800" b="1" dirty="0">
                <a:solidFill>
                  <a:srgbClr val="FF5970"/>
                </a:solidFill>
                <a:latin typeface="+mn-ea"/>
              </a:rPr>
              <a:t>そもそもやってはいけないこと</a:t>
            </a: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」のはずです。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907B8A-3BD5-7170-934C-C87AAD5D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50" y="2635250"/>
            <a:ext cx="290195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2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C9CC50C-E613-9D47-B8D6-371BEDAF2AEC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2908D8D-3BA7-DC41-954A-847B3EABE245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id="{04F48641-09C0-604A-BB8B-70A15AE29A51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不適切な投稿を探して拡散させるのを楽しむ人もいる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EE691B-6BA8-9C35-AEB2-306B20B32984}"/>
              </a:ext>
            </a:extLst>
          </p:cNvPr>
          <p:cNvSpPr/>
          <p:nvPr/>
        </p:nvSpPr>
        <p:spPr>
          <a:xfrm>
            <a:off x="838200" y="1071724"/>
            <a:ext cx="10515600" cy="52846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写真や動画だけでなく、なりすまし投稿やフェイク情報の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書き込みなども、不適切投稿です。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それらを探し、拡散させて晒し者にすることを楽しむ人もいます。</a:t>
            </a:r>
            <a:r>
              <a:rPr lang="ja-JP" altLang="en-US" sz="2800" b="1" dirty="0">
                <a:solidFill>
                  <a:srgbClr val="FF5970"/>
                </a:solidFill>
                <a:latin typeface="+mn-ea"/>
              </a:rPr>
              <a:t>ネットで広まればあっという間に個人が特定</a:t>
            </a: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され、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FF5970"/>
                </a:solidFill>
                <a:latin typeface="+mn-ea"/>
              </a:rPr>
              <a:t>罪に問われたり損害賠償請求をされたりする</a:t>
            </a:r>
            <a:endParaRPr lang="en-US" altLang="ja-JP" sz="2800" b="1" dirty="0">
              <a:solidFill>
                <a:srgbClr val="FF597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こともあります。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いたずら半分でしたことの代償は、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恐ろしく大きいのです。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BB71E7-351E-1A6F-85A2-669FF8EB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825" y="3237365"/>
            <a:ext cx="3666749" cy="3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611</Words>
  <Application>Microsoft Office PowerPoint</Application>
  <PresentationFormat>ワイド画面</PresentationFormat>
  <Paragraphs>62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不適切動画等の投稿による炎上</vt:lpstr>
      <vt:lpstr>悪ふざけ動画の不適切な投稿</vt:lpstr>
      <vt:lpstr>不適切な投稿の例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尾抜 美里</dc:creator>
  <cp:lastModifiedBy>大島啓史</cp:lastModifiedBy>
  <cp:revision>46</cp:revision>
  <dcterms:created xsi:type="dcterms:W3CDTF">2022-03-04T04:52:49Z</dcterms:created>
  <dcterms:modified xsi:type="dcterms:W3CDTF">2024-06-10T00:31:54Z</dcterms:modified>
</cp:coreProperties>
</file>